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8"/>
  </p:notesMasterIdLst>
  <p:sldIdLst>
    <p:sldId id="257" r:id="rId2"/>
    <p:sldId id="258" r:id="rId3"/>
    <p:sldId id="259" r:id="rId4"/>
    <p:sldId id="260" r:id="rId5"/>
    <p:sldId id="262" r:id="rId6"/>
    <p:sldId id="261" r:id="rId7"/>
  </p:sldIdLst>
  <p:sldSz cx="9144000" cy="5143500" type="screen16x9"/>
  <p:notesSz cx="6858000" cy="9144000"/>
  <p:embeddedFontLst>
    <p:embeddedFont>
      <p:font typeface="Proxima Nova" panose="02000506030000020004" pitchFamily="2" charset="0"/>
      <p:regular r:id="rId9"/>
      <p:bold r:id="rId10"/>
      <p:italic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057"/>
    <p:restoredTop sz="94665"/>
  </p:normalViewPr>
  <p:slideViewPr>
    <p:cSldViewPr snapToGrid="0">
      <p:cViewPr varScale="1">
        <p:scale>
          <a:sx n="178" d="100"/>
          <a:sy n="178" d="100"/>
        </p:scale>
        <p:origin x="1544" y="16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NL" dirty="0"/>
          </a:p>
        </p:txBody>
      </p:sp>
    </p:spTree>
    <p:extLst>
      <p:ext uri="{BB962C8B-B14F-4D97-AF65-F5344CB8AC3E}">
        <p14:creationId xmlns:p14="http://schemas.microsoft.com/office/powerpoint/2010/main" val="27771383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1"/>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2"/>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2"/>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60" name="Google Shape;60;p12"/>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3"/>
        <p:cNvGrpSpPr/>
        <p:nvPr/>
      </p:nvGrpSpPr>
      <p:grpSpPr>
        <a:xfrm>
          <a:off x="0" y="0"/>
          <a:ext cx="0" cy="0"/>
          <a:chOff x="0" y="0"/>
          <a:chExt cx="0" cy="0"/>
        </a:xfrm>
      </p:grpSpPr>
      <p:cxnSp>
        <p:nvCxnSpPr>
          <p:cNvPr id="14" name="Google Shape;14;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5" name="Google Shape;15;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1304875"/>
            <a:ext cx="85206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a:spLocks noGrp="1"/>
          </p:cNvSpPr>
          <p:nvPr>
            <p:ph type="subTitle" idx="2"/>
          </p:nvPr>
        </p:nvSpPr>
        <p:spPr>
          <a:xfrm>
            <a:off x="387975" y="789025"/>
            <a:ext cx="8520600" cy="8331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p:cSld name="TITLE_AND_BODY_1">
    <p:spTree>
      <p:nvGrpSpPr>
        <p:cNvPr id="1" name="Shape 23"/>
        <p:cNvGrpSpPr/>
        <p:nvPr/>
      </p:nvGrpSpPr>
      <p:grpSpPr>
        <a:xfrm>
          <a:off x="0" y="0"/>
          <a:ext cx="0" cy="0"/>
          <a:chOff x="0" y="0"/>
          <a:chExt cx="0" cy="0"/>
        </a:xfrm>
      </p:grpSpPr>
      <p:sp>
        <p:nvSpPr>
          <p:cNvPr id="24" name="Google Shape;24;p5"/>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 name="Google Shape;26;p5"/>
          <p:cNvSpPr txBox="1">
            <a:spLocks noGrp="1"/>
          </p:cNvSpPr>
          <p:nvPr>
            <p:ph type="body" idx="1"/>
          </p:nvPr>
        </p:nvSpPr>
        <p:spPr>
          <a:xfrm>
            <a:off x="311700" y="695275"/>
            <a:ext cx="8520600" cy="3416400"/>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SzPts val="16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body" idx="1"/>
          </p:nvPr>
        </p:nvSpPr>
        <p:spPr>
          <a:xfrm>
            <a:off x="311700" y="13810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6"/>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6"/>
          <p:cNvSpPr txBox="1">
            <a:spLocks noGrp="1"/>
          </p:cNvSpPr>
          <p:nvPr>
            <p:ph type="subTitle" idx="3"/>
          </p:nvPr>
        </p:nvSpPr>
        <p:spPr>
          <a:xfrm>
            <a:off x="386975" y="8640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34" name="Google Shape;34;p6"/>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cxnSp>
        <p:nvCxnSpPr>
          <p:cNvPr id="46" name="Google Shape;46;p10"/>
          <p:cNvCxnSpPr/>
          <p:nvPr/>
        </p:nvCxnSpPr>
        <p:spPr>
          <a:xfrm>
            <a:off x="5029675" y="4495500"/>
            <a:ext cx="468300" cy="0"/>
          </a:xfrm>
          <a:prstGeom prst="straightConnector1">
            <a:avLst/>
          </a:prstGeom>
          <a:noFill/>
          <a:ln w="19050" cap="flat" cmpd="sng">
            <a:solidFill>
              <a:schemeClr val="dk1"/>
            </a:solidFill>
            <a:prstDash val="solid"/>
            <a:round/>
            <a:headEnd type="none" w="sm" len="sm"/>
            <a:tailEnd type="none" w="sm" len="sm"/>
          </a:ln>
        </p:spPr>
      </p:cxn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 name="Google Shape;49;p10"/>
          <p:cNvSpPr txBox="1">
            <a:spLocks noGrp="1"/>
          </p:cNvSpPr>
          <p:nvPr>
            <p:ph type="body" idx="1"/>
          </p:nvPr>
        </p:nvSpPr>
        <p:spPr>
          <a:xfrm>
            <a:off x="3117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0" name="Google Shape;50;p10"/>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1" name="Google Shape;51;p10"/>
          <p:cNvSpPr txBox="1">
            <a:spLocks noGrp="1"/>
          </p:cNvSpPr>
          <p:nvPr>
            <p:ph type="subTitle" idx="3"/>
          </p:nvPr>
        </p:nvSpPr>
        <p:spPr>
          <a:xfrm>
            <a:off x="386975" y="7878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52" name="Google Shape;52;p10"/>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
        <p:nvSpPr>
          <p:cNvPr id="53" name="Google Shape;53;p10"/>
          <p:cNvSpPr txBox="1">
            <a:spLocks noGrp="1"/>
          </p:cNvSpPr>
          <p:nvPr>
            <p:ph type="sldNum" idx="5"/>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slideLayout" Target="../slideLayouts/slideLayout4.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t>Social DriveNet: Integrating DDQN with Social Attention for Autonomous Traffic Navigation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600" b="0" i="0">
                <a:solidFill>
                  <a:srgbClr val="616161"/>
                </a:solidFill>
                <a:latin typeface="Proxima Nova"/>
              </a:defRPr>
            </a:pPr>
            <a:endParaRPr/>
          </a:p>
        </p:txBody>
      </p:sp>
      <p:sp>
        <p:nvSpPr>
          <p:cNvPr id="5" name="Rectangle 4"/>
          <p:cNvSpPr/>
          <p:nvPr/>
        </p:nvSpPr>
        <p:spPr>
          <a:xfrm>
            <a:off x="228600" y="1508670"/>
            <a:ext cx="8686800"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314265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600" b="1" i="0" dirty="0">
                <a:solidFill>
                  <a:srgbClr val="616161"/>
                </a:solidFill>
                <a:latin typeface="Proxima Nova"/>
              </a:rPr>
              <a:t>Introduction:</a:t>
            </a:r>
            <a:r>
              <a:rPr sz="600" b="0" i="0" dirty="0">
                <a:solidFill>
                  <a:srgbClr val="616161"/>
                </a:solidFill>
                <a:latin typeface="Proxima Nova"/>
              </a:rPr>
              <a:t> Exploration of enhanced decision-making in dense traffic using advanced reinforcement learning techniques.</a:t>
            </a:r>
          </a:p>
          <a:p>
            <a:pPr marL="228600" lvl="1" indent="-91440" algn="l">
              <a:spcBef>
                <a:spcPts val="1200"/>
              </a:spcBef>
              <a:spcAft>
                <a:spcPts val="0"/>
              </a:spcAft>
              <a:buSzPct val="100000"/>
              <a:buFont typeface="Arial"/>
              <a:buChar char="•"/>
            </a:pPr>
            <a:r>
              <a:rPr sz="600" b="1" i="0" dirty="0">
                <a:solidFill>
                  <a:srgbClr val="616161"/>
                </a:solidFill>
                <a:latin typeface="Proxima Nova"/>
              </a:rPr>
              <a:t>Significance:</a:t>
            </a:r>
            <a:r>
              <a:rPr sz="600" b="0" i="0" dirty="0">
                <a:solidFill>
                  <a:srgbClr val="616161"/>
                </a:solidFill>
                <a:latin typeface="Proxima Nova"/>
              </a:rPr>
              <a:t> Addresses critical challenges in autonomous driving by improving real-time responses and safety.</a:t>
            </a:r>
          </a:p>
          <a:p>
            <a:pPr marL="228600" lvl="1" indent="-91440" algn="l">
              <a:spcBef>
                <a:spcPts val="1200"/>
              </a:spcBef>
              <a:spcAft>
                <a:spcPts val="0"/>
              </a:spcAft>
              <a:buSzPct val="100000"/>
              <a:buFont typeface="Arial"/>
              <a:buChar char="•"/>
            </a:pPr>
            <a:r>
              <a:rPr sz="600" b="1" i="0" dirty="0">
                <a:solidFill>
                  <a:srgbClr val="616161"/>
                </a:solidFill>
                <a:latin typeface="Proxima Nova"/>
              </a:rPr>
              <a:t>Objective:</a:t>
            </a:r>
            <a:r>
              <a:rPr sz="600" b="0" i="0" dirty="0">
                <a:solidFill>
                  <a:srgbClr val="616161"/>
                </a:solidFill>
                <a:latin typeface="Proxima Nova"/>
              </a:rPr>
              <a:t> Validate the efficacy of Double Deep Q-Network (DDQN) integrated with social attention for dynamic traffic navigation.</a:t>
            </a:r>
          </a:p>
          <a:p>
            <a:pPr marL="228600" lvl="1" indent="-91440" algn="l">
              <a:spcBef>
                <a:spcPts val="1200"/>
              </a:spcBef>
              <a:spcAft>
                <a:spcPts val="0"/>
              </a:spcAft>
              <a:buSzPct val="100000"/>
              <a:buFont typeface="Arial"/>
              <a:buChar char="•"/>
            </a:pPr>
            <a:r>
              <a:rPr sz="600" b="1" i="0" dirty="0">
                <a:solidFill>
                  <a:srgbClr val="616161"/>
                </a:solidFill>
                <a:latin typeface="Proxima Nova"/>
              </a:rPr>
              <a:t>Problem Definition:</a:t>
            </a:r>
            <a:r>
              <a:rPr sz="600" b="0" i="0" dirty="0">
                <a:solidFill>
                  <a:srgbClr val="616161"/>
                </a:solidFill>
                <a:latin typeface="Proxima Nova"/>
              </a:rPr>
              <a:t> Dense urban traffic presents a major challenge for autonomous vehicle navigation, requiring highly adaptive and accurate decision-making.</a:t>
            </a:r>
          </a:p>
          <a:p>
            <a:pPr marL="228600" lvl="1" indent="-91440" algn="l">
              <a:spcBef>
                <a:spcPts val="1200"/>
              </a:spcBef>
              <a:spcAft>
                <a:spcPts val="0"/>
              </a:spcAft>
              <a:buSzPct val="100000"/>
              <a:buFont typeface="Arial"/>
              <a:buChar char="•"/>
            </a:pPr>
            <a:r>
              <a:rPr sz="600" b="1" i="0" dirty="0">
                <a:solidFill>
                  <a:srgbClr val="616161"/>
                </a:solidFill>
                <a:latin typeface="Proxima Nova"/>
              </a:rPr>
              <a:t>Solution Method:</a:t>
            </a:r>
            <a:r>
              <a:rPr sz="600" b="0" i="0" dirty="0">
                <a:solidFill>
                  <a:srgbClr val="616161"/>
                </a:solidFill>
                <a:latin typeface="Proxima Nova"/>
              </a:rPr>
              <a:t> The model utilizes a dual estimator setup to mitigate Q-value overestimations, improving accuracy and stability. Incorporates social attention to dynamically consider the behaviors and positions of surrounding vehicles, enhancing decision-making. Deployed within the 'highway-env' simulation tool, providing a realistic multi-lane highway scenario for testing and development.</a:t>
            </a:r>
          </a:p>
          <a:p>
            <a:pPr marL="228600" lvl="1" indent="-91440" algn="l">
              <a:spcBef>
                <a:spcPts val="1200"/>
              </a:spcBef>
              <a:spcAft>
                <a:spcPts val="0"/>
              </a:spcAft>
              <a:buSzPct val="100000"/>
              <a:buFont typeface="Arial"/>
              <a:buChar char="•"/>
            </a:pPr>
            <a:r>
              <a:rPr sz="600" b="1" i="0" dirty="0">
                <a:solidFill>
                  <a:srgbClr val="616161"/>
                </a:solidFill>
                <a:latin typeface="Proxima Nova"/>
              </a:rPr>
              <a:t>Results:</a:t>
            </a:r>
            <a:r>
              <a:rPr sz="600" b="0" i="0" dirty="0">
                <a:solidFill>
                  <a:srgbClr val="616161"/>
                </a:solidFill>
                <a:latin typeface="Proxima Nova"/>
              </a:rPr>
              <a:t> The DDQN with social attention showed superior policy optimization and stability in rewards compared to the baseline DQN. Significant improvements in navigation efficiency and safety metrics in dense traffic scenarios. Utilized exponential smoothing and moving averages to demonstrate the robust adaptability and learning efficiency of the DDQN model.</a:t>
            </a:r>
          </a:p>
          <a:p>
            <a:pPr marL="228600" lvl="1" indent="-91440" algn="l">
              <a:spcBef>
                <a:spcPts val="1200"/>
              </a:spcBef>
              <a:spcAft>
                <a:spcPts val="0"/>
              </a:spcAft>
              <a:buSzPct val="100000"/>
              <a:buFont typeface="Arial"/>
              <a:buChar char="•"/>
            </a:pPr>
            <a:r>
              <a:rPr sz="600" b="1" i="0" dirty="0">
                <a:solidFill>
                  <a:srgbClr val="616161"/>
                </a:solidFill>
                <a:latin typeface="Proxima Nova"/>
              </a:rPr>
              <a:t>Conclusion:</a:t>
            </a:r>
            <a:r>
              <a:rPr sz="600" b="0" i="0" dirty="0">
                <a:solidFill>
                  <a:srgbClr val="616161"/>
                </a:solidFill>
                <a:latin typeface="Proxima Nova"/>
              </a:rPr>
              <a:t> The study validates the effectiveness of integrating DDQN with social attention, marking a significant step in autonomous driving research. Future studies will explore further enhancements in simulation fidelity and the integration of real-world data for more robust models. Continued development in this area has the potential to dramatically improve safety and efficiency in autonomous vehicle navigation.</a:t>
            </a:r>
          </a:p>
          <a:p>
            <a:endParaRPr sz="600" b="0" i="0" dirty="0">
              <a:solidFill>
                <a:srgbClr val="616161"/>
              </a:solidFill>
              <a:latin typeface="Proxima Nova"/>
            </a:endParaRPr>
          </a:p>
        </p:txBody>
      </p:sp>
      <p:sp>
        <p:nvSpPr>
          <p:cNvPr id="8" name="Rectangle 7"/>
          <p:cNvSpPr/>
          <p:nvPr/>
        </p:nvSpPr>
        <p:spPr>
          <a:xfrm>
            <a:off x="4724400" y="1508670"/>
            <a:ext cx="4190999"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xn2f7uul.png"/>
          <p:cNvPicPr>
            <a:picLocks noChangeAspect="1"/>
          </p:cNvPicPr>
          <p:nvPr/>
        </p:nvPicPr>
        <p:blipFill>
          <a:blip r:embed="rId3"/>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724400" y="3944242"/>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Nicki Eliza Schinow on Unsplash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Problem Definition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75778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Traffic Complexity:</a:t>
            </a:r>
            <a:r>
              <a:rPr sz="1300" b="0" i="0">
                <a:solidFill>
                  <a:srgbClr val="616161"/>
                </a:solidFill>
                <a:latin typeface="Proxima Nova"/>
              </a:rPr>
              <a:t> Dense urban traffic presents a major challenge for autonomous vehicle navigation, requiring highly adaptive and accurate decision-making.</a:t>
            </a:r>
          </a:p>
          <a:p>
            <a:pPr marL="228600" lvl="1" indent="-91440" algn="l">
              <a:spcBef>
                <a:spcPts val="1200"/>
              </a:spcBef>
              <a:spcAft>
                <a:spcPts val="0"/>
              </a:spcAft>
              <a:buSzPct val="100000"/>
              <a:buFont typeface="Arial"/>
              <a:buChar char="•"/>
            </a:pPr>
            <a:r>
              <a:rPr sz="1300" b="1" i="0">
                <a:solidFill>
                  <a:srgbClr val="616161"/>
                </a:solidFill>
                <a:latin typeface="Proxima Nova"/>
              </a:rPr>
              <a:t>Current Limitations:</a:t>
            </a:r>
            <a:r>
              <a:rPr sz="1300" b="0" i="0">
                <a:solidFill>
                  <a:srgbClr val="616161"/>
                </a:solidFill>
                <a:latin typeface="Proxima Nova"/>
              </a:rPr>
              <a:t> Traditional models struggle with the dynamic and unpredictable nature of closely-packed urban environments.</a:t>
            </a:r>
          </a:p>
          <a:p>
            <a:pPr marL="228600" lvl="1" indent="-91440" algn="l">
              <a:spcBef>
                <a:spcPts val="1200"/>
              </a:spcBef>
              <a:spcAft>
                <a:spcPts val="0"/>
              </a:spcAft>
              <a:buSzPct val="100000"/>
              <a:buFont typeface="Arial"/>
              <a:buChar char="•"/>
            </a:pPr>
            <a:r>
              <a:rPr sz="1300" b="1" i="0">
                <a:solidFill>
                  <a:srgbClr val="616161"/>
                </a:solidFill>
                <a:latin typeface="Proxima Nova"/>
              </a:rPr>
              <a:t>Research Motivation:</a:t>
            </a:r>
            <a:r>
              <a:rPr sz="1300" b="0" i="0">
                <a:solidFill>
                  <a:srgbClr val="616161"/>
                </a:solidFill>
                <a:latin typeface="Proxima Nova"/>
              </a:rPr>
              <a:t> The study explores the potential of Double Deep Q-Networks (DDQN) with social attention to improve traffic navigation accuracy and safety.</a:t>
            </a:r>
          </a:p>
          <a:p>
            <a:endParaRPr sz="1300" b="0" i="0">
              <a:solidFill>
                <a:srgbClr val="616161"/>
              </a:solidFill>
              <a:latin typeface="Proxima Nova"/>
            </a:endParaRPr>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x6cc6m66.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724400" y="3944242"/>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Mika Brandt on Unsplash</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Solution Method</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75778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DDQN Architecture:</a:t>
            </a:r>
            <a:r>
              <a:rPr sz="1300" b="0" i="0">
                <a:solidFill>
                  <a:srgbClr val="616161"/>
                </a:solidFill>
                <a:latin typeface="Proxima Nova"/>
              </a:rPr>
              <a:t> The model utilizes a dual estimator setup to mitigate Q-value overestimations, improving accuracy and stability.</a:t>
            </a:r>
          </a:p>
          <a:p>
            <a:pPr marL="228600" lvl="1" indent="-91440" algn="l">
              <a:spcBef>
                <a:spcPts val="1200"/>
              </a:spcBef>
              <a:spcAft>
                <a:spcPts val="0"/>
              </a:spcAft>
              <a:buSzPct val="100000"/>
              <a:buFont typeface="Arial"/>
              <a:buChar char="•"/>
            </a:pPr>
            <a:r>
              <a:rPr sz="1300" b="1" i="0">
                <a:solidFill>
                  <a:srgbClr val="616161"/>
                </a:solidFill>
                <a:latin typeface="Proxima Nova"/>
              </a:rPr>
              <a:t>Social Attention:</a:t>
            </a:r>
            <a:r>
              <a:rPr sz="1300" b="0" i="0">
                <a:solidFill>
                  <a:srgbClr val="616161"/>
                </a:solidFill>
                <a:latin typeface="Proxima Nova"/>
              </a:rPr>
              <a:t> Incorporates social attention to dynamically consider the behaviors and positions of surrounding vehicles, enhancing decision-making.</a:t>
            </a:r>
          </a:p>
          <a:p>
            <a:pPr marL="228600" lvl="1" indent="-91440" algn="l">
              <a:spcBef>
                <a:spcPts val="1200"/>
              </a:spcBef>
              <a:spcAft>
                <a:spcPts val="0"/>
              </a:spcAft>
              <a:buSzPct val="100000"/>
              <a:buFont typeface="Arial"/>
              <a:buChar char="•"/>
            </a:pPr>
            <a:r>
              <a:rPr sz="1300" b="1" i="0">
                <a:solidFill>
                  <a:srgbClr val="616161"/>
                </a:solidFill>
                <a:latin typeface="Proxima Nova"/>
              </a:rPr>
              <a:t>Simulation Environment:</a:t>
            </a:r>
            <a:r>
              <a:rPr sz="1300" b="0" i="0">
                <a:solidFill>
                  <a:srgbClr val="616161"/>
                </a:solidFill>
                <a:latin typeface="Proxima Nova"/>
              </a:rPr>
              <a:t> Deployed within the 'highway-env' simulation tool, providing a realistic multi-lane highway scenario for testing and development.</a:t>
            </a:r>
          </a:p>
          <a:p>
            <a:endParaRPr sz="1300" b="0" i="0">
              <a:solidFill>
                <a:srgbClr val="616161"/>
              </a:solidFill>
              <a:latin typeface="Proxima Nova"/>
            </a:endParaRPr>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2e6h1pgn.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724400" y="3944242"/>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Brett Jordan on Unsplash</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45366"/>
            <a:ext cx="8520600" cy="572700"/>
          </a:xfrm>
        </p:spPr>
        <p:txBody>
          <a:bodyPr>
            <a:normAutofit/>
          </a:bodyPr>
          <a:lstStyle/>
          <a:p>
            <a:r>
              <a:rPr dirty="0"/>
              <a:t>Results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lang="en-NL" dirty="0"/>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75778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rgbClr val="616161"/>
                </a:solidFill>
                <a:latin typeface="Proxima Nova"/>
              </a:rPr>
              <a:t>Performance Metrics:</a:t>
            </a:r>
            <a:r>
              <a:rPr sz="1300" b="0" i="0" dirty="0">
                <a:solidFill>
                  <a:srgbClr val="616161"/>
                </a:solidFill>
                <a:latin typeface="Proxima Nova"/>
              </a:rPr>
              <a:t> The DDQN with social attention showed superior policy optimization and stability in rewards compared to the baseline DQN.</a:t>
            </a:r>
          </a:p>
          <a:p>
            <a:pPr marL="228600" lvl="1" indent="-91440" algn="l">
              <a:spcBef>
                <a:spcPts val="1200"/>
              </a:spcBef>
              <a:spcAft>
                <a:spcPts val="0"/>
              </a:spcAft>
              <a:buSzPct val="100000"/>
              <a:buFont typeface="Arial"/>
              <a:buChar char="•"/>
            </a:pPr>
            <a:r>
              <a:rPr sz="1300" b="1" i="0" dirty="0">
                <a:solidFill>
                  <a:srgbClr val="616161"/>
                </a:solidFill>
                <a:latin typeface="Proxima Nova"/>
              </a:rPr>
              <a:t>Model Comparison:</a:t>
            </a:r>
            <a:r>
              <a:rPr sz="1300" b="0" i="0" dirty="0">
                <a:solidFill>
                  <a:srgbClr val="616161"/>
                </a:solidFill>
                <a:latin typeface="Proxima Nova"/>
              </a:rPr>
              <a:t> Significant improvements in navigation efficiency and safety metrics in dense traffic scenarios.</a:t>
            </a:r>
          </a:p>
          <a:p>
            <a:pPr marL="228600" lvl="1" indent="-91440" algn="l">
              <a:spcBef>
                <a:spcPts val="1200"/>
              </a:spcBef>
              <a:spcAft>
                <a:spcPts val="0"/>
              </a:spcAft>
              <a:buSzPct val="100000"/>
              <a:buFont typeface="Arial"/>
              <a:buChar char="•"/>
            </a:pPr>
            <a:r>
              <a:rPr sz="1300" b="1" i="0" dirty="0">
                <a:solidFill>
                  <a:srgbClr val="616161"/>
                </a:solidFill>
                <a:latin typeface="Proxima Nova"/>
              </a:rPr>
              <a:t>Data Analysis:</a:t>
            </a:r>
            <a:r>
              <a:rPr sz="1300" b="0" i="0" dirty="0">
                <a:solidFill>
                  <a:srgbClr val="616161"/>
                </a:solidFill>
                <a:latin typeface="Proxima Nova"/>
              </a:rPr>
              <a:t> Utilized exponential smoothing and moving averages to demonstrate the robust adaptability and learning efficiency of the DDQN model.</a:t>
            </a:r>
          </a:p>
          <a:p>
            <a:endParaRPr sz="1300" b="0" i="0" dirty="0">
              <a:solidFill>
                <a:srgbClr val="616161"/>
              </a:solidFill>
              <a:latin typeface="Proxima Nova"/>
            </a:endParaRPr>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pic>
        <p:nvPicPr>
          <p:cNvPr id="13" name="highway_baseline_performance">
            <a:hlinkClick r:id="" action="ppaction://media"/>
            <a:extLst>
              <a:ext uri="{FF2B5EF4-FFF2-40B4-BE49-F238E27FC236}">
                <a16:creationId xmlns:a16="http://schemas.microsoft.com/office/drawing/2014/main" id="{C8B8BE85-6A38-F88B-EEAE-3951EF30C03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724399" y="1646712"/>
            <a:ext cx="4027112" cy="1006778"/>
          </a:xfrm>
          <a:prstGeom prst="rect">
            <a:avLst/>
          </a:prstGeom>
        </p:spPr>
      </p:pic>
      <p:sp>
        <p:nvSpPr>
          <p:cNvPr id="15" name="TextBox 14">
            <a:extLst>
              <a:ext uri="{FF2B5EF4-FFF2-40B4-BE49-F238E27FC236}">
                <a16:creationId xmlns:a16="http://schemas.microsoft.com/office/drawing/2014/main" id="{3D275B89-F89E-3023-24B9-F32BF12EF908}"/>
              </a:ext>
            </a:extLst>
          </p:cNvPr>
          <p:cNvSpPr txBox="1"/>
          <p:nvPr/>
        </p:nvSpPr>
        <p:spPr>
          <a:xfrm>
            <a:off x="6034076" y="1228528"/>
            <a:ext cx="1409360" cy="307777"/>
          </a:xfrm>
          <a:prstGeom prst="rect">
            <a:avLst/>
          </a:prstGeom>
          <a:noFill/>
        </p:spPr>
        <p:txBody>
          <a:bodyPr wrap="none" rtlCol="0">
            <a:spAutoFit/>
          </a:bodyPr>
          <a:lstStyle/>
          <a:p>
            <a:r>
              <a:rPr lang="en-NL" dirty="0"/>
              <a:t>Baseline Model</a:t>
            </a:r>
          </a:p>
        </p:txBody>
      </p:sp>
      <p:sp>
        <p:nvSpPr>
          <p:cNvPr id="16" name="TextBox 15">
            <a:extLst>
              <a:ext uri="{FF2B5EF4-FFF2-40B4-BE49-F238E27FC236}">
                <a16:creationId xmlns:a16="http://schemas.microsoft.com/office/drawing/2014/main" id="{8608E5C8-8D18-04A3-6A0D-21ECDE560028}"/>
              </a:ext>
            </a:extLst>
          </p:cNvPr>
          <p:cNvSpPr txBox="1"/>
          <p:nvPr/>
        </p:nvSpPr>
        <p:spPr>
          <a:xfrm>
            <a:off x="6116020" y="2818075"/>
            <a:ext cx="1250663" cy="307777"/>
          </a:xfrm>
          <a:prstGeom prst="rect">
            <a:avLst/>
          </a:prstGeom>
          <a:noFill/>
        </p:spPr>
        <p:txBody>
          <a:bodyPr wrap="none" rtlCol="0">
            <a:spAutoFit/>
          </a:bodyPr>
          <a:lstStyle/>
          <a:p>
            <a:r>
              <a:rPr lang="en-NL" dirty="0"/>
              <a:t>DDQN Model</a:t>
            </a:r>
          </a:p>
        </p:txBody>
      </p:sp>
      <p:pic>
        <p:nvPicPr>
          <p:cNvPr id="17" name="highway_ddqn_attention_best_episodes">
            <a:hlinkClick r:id="" action="ppaction://media"/>
            <a:extLst>
              <a:ext uri="{FF2B5EF4-FFF2-40B4-BE49-F238E27FC236}">
                <a16:creationId xmlns:a16="http://schemas.microsoft.com/office/drawing/2014/main" id="{F214110F-7145-69ED-9272-9569B3473A47}"/>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4724399" y="3232359"/>
            <a:ext cx="4027112" cy="100677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650" fill="hold"/>
                                        <p:tgtEl>
                                          <p:spTgt spid="13"/>
                                        </p:tgtEl>
                                      </p:cBhvr>
                                    </p:cmd>
                                  </p:childTnLst>
                                </p:cTn>
                              </p:par>
                            </p:childTnLst>
                          </p:cTn>
                        </p:par>
                        <p:par>
                          <p:cTn id="7" fill="hold">
                            <p:stCondLst>
                              <p:cond delay="62650"/>
                            </p:stCondLst>
                            <p:childTnLst>
                              <p:par>
                                <p:cTn id="8" presetID="1" presetClass="mediacall" presetSubtype="0" fill="hold" nodeType="afterEffect">
                                  <p:stCondLst>
                                    <p:cond delay="0"/>
                                  </p:stCondLst>
                                  <p:childTnLst>
                                    <p:cmd type="call" cmd="playFrom(0.0)">
                                      <p:cBhvr>
                                        <p:cTn id="9" dur="100000"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repeatCount="indefinite" fill="remove" display="0">
                  <p:stCondLst>
                    <p:cond delay="indefinite"/>
                  </p:stCondLst>
                </p:cTn>
                <p:tgtEl>
                  <p:spTgt spid="13"/>
                </p:tgtEl>
              </p:cMediaNode>
            </p:video>
            <p:seq concurrent="1" nextAc="seek">
              <p:cTn id="11" restart="whenNotActive" fill="hold" evtFilter="cancelBubble" nodeType="interactiveSeq">
                <p:stCondLst>
                  <p:cond evt="onClick" delay="0">
                    <p:tgtEl>
                      <p:spTgt spid="13"/>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13"/>
                                        </p:tgtEl>
                                      </p:cBhvr>
                                    </p:cmd>
                                  </p:childTnLst>
                                </p:cTn>
                              </p:par>
                            </p:childTnLst>
                          </p:cTn>
                        </p:par>
                      </p:childTnLst>
                    </p:cTn>
                  </p:par>
                </p:childTnLst>
              </p:cTn>
              <p:nextCondLst>
                <p:cond evt="onClick" delay="0">
                  <p:tgtEl>
                    <p:spTgt spid="13"/>
                  </p:tgtEl>
                </p:cond>
              </p:nextCondLst>
            </p:seq>
            <p:video>
              <p:cMediaNode vol="80000">
                <p:cTn id="16" repeatCount="indefinite" fill="remove" display="0">
                  <p:stCondLst>
                    <p:cond delay="indefinite"/>
                  </p:stCondLst>
                </p:cTn>
                <p:tgtEl>
                  <p:spTgt spid="17"/>
                </p:tgtEl>
              </p:cMediaNode>
            </p:video>
            <p:seq concurrent="1" nextAc="seek">
              <p:cTn id="17" restart="whenNotActive" fill="hold" evtFilter="cancelBubble" nodeType="interactiveSeq">
                <p:stCondLst>
                  <p:cond evt="onClick" delay="0">
                    <p:tgtEl>
                      <p:spTgt spid="17"/>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45366"/>
            <a:ext cx="8520600" cy="572700"/>
          </a:xfrm>
        </p:spPr>
        <p:txBody>
          <a:bodyPr>
            <a:normAutofit/>
          </a:bodyPr>
          <a:lstStyle/>
          <a:p>
            <a:r>
              <a:rPr dirty="0"/>
              <a:t>Results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lang="en-NL" dirty="0"/>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dirty="0"/>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pic>
        <p:nvPicPr>
          <p:cNvPr id="12" name="Picture 11" descr="A graph with numbers and a line&#10;&#10;Description automatically generated">
            <a:extLst>
              <a:ext uri="{FF2B5EF4-FFF2-40B4-BE49-F238E27FC236}">
                <a16:creationId xmlns:a16="http://schemas.microsoft.com/office/drawing/2014/main" id="{66DBFEB8-B0B3-16D6-BE13-F95DCEE874DF}"/>
              </a:ext>
            </a:extLst>
          </p:cNvPr>
          <p:cNvPicPr>
            <a:picLocks noChangeAspect="1"/>
          </p:cNvPicPr>
          <p:nvPr/>
        </p:nvPicPr>
        <p:blipFill>
          <a:blip r:embed="rId2"/>
          <a:stretch>
            <a:fillRect/>
          </a:stretch>
        </p:blipFill>
        <p:spPr>
          <a:xfrm>
            <a:off x="1829770" y="3081914"/>
            <a:ext cx="2440893" cy="1560230"/>
          </a:xfrm>
          <a:prstGeom prst="rect">
            <a:avLst/>
          </a:prstGeom>
        </p:spPr>
      </p:pic>
      <p:pic>
        <p:nvPicPr>
          <p:cNvPr id="18" name="Picture 17" descr="A graph with numbers and lines&#10;&#10;Description automatically generated">
            <a:extLst>
              <a:ext uri="{FF2B5EF4-FFF2-40B4-BE49-F238E27FC236}">
                <a16:creationId xmlns:a16="http://schemas.microsoft.com/office/drawing/2014/main" id="{D5D086D5-4CB4-9595-6573-150CB788E2B6}"/>
              </a:ext>
            </a:extLst>
          </p:cNvPr>
          <p:cNvPicPr>
            <a:picLocks noChangeAspect="1"/>
          </p:cNvPicPr>
          <p:nvPr/>
        </p:nvPicPr>
        <p:blipFill>
          <a:blip r:embed="rId3"/>
          <a:stretch>
            <a:fillRect/>
          </a:stretch>
        </p:blipFill>
        <p:spPr>
          <a:xfrm>
            <a:off x="414249" y="1246038"/>
            <a:ext cx="2635968" cy="1631096"/>
          </a:xfrm>
          <a:prstGeom prst="rect">
            <a:avLst/>
          </a:prstGeom>
        </p:spPr>
      </p:pic>
      <p:pic>
        <p:nvPicPr>
          <p:cNvPr id="20" name="Picture 19" descr="A graph with numbers and lines&#10;&#10;Description automatically generated">
            <a:extLst>
              <a:ext uri="{FF2B5EF4-FFF2-40B4-BE49-F238E27FC236}">
                <a16:creationId xmlns:a16="http://schemas.microsoft.com/office/drawing/2014/main" id="{A491A90C-89EB-FA17-0909-059F0931CEEC}"/>
              </a:ext>
            </a:extLst>
          </p:cNvPr>
          <p:cNvPicPr>
            <a:picLocks noChangeAspect="1"/>
          </p:cNvPicPr>
          <p:nvPr/>
        </p:nvPicPr>
        <p:blipFill>
          <a:blip r:embed="rId4"/>
          <a:stretch>
            <a:fillRect/>
          </a:stretch>
        </p:blipFill>
        <p:spPr>
          <a:xfrm>
            <a:off x="3168138" y="1260744"/>
            <a:ext cx="2583456" cy="1651357"/>
          </a:xfrm>
          <a:prstGeom prst="rect">
            <a:avLst/>
          </a:prstGeom>
        </p:spPr>
      </p:pic>
      <p:pic>
        <p:nvPicPr>
          <p:cNvPr id="22" name="Picture 21" descr="A graph of a graph&#10;&#10;Description automatically generated with medium confidence">
            <a:extLst>
              <a:ext uri="{FF2B5EF4-FFF2-40B4-BE49-F238E27FC236}">
                <a16:creationId xmlns:a16="http://schemas.microsoft.com/office/drawing/2014/main" id="{1288E9A6-9715-37DB-6A40-2E34A8934DCE}"/>
              </a:ext>
            </a:extLst>
          </p:cNvPr>
          <p:cNvPicPr>
            <a:picLocks noChangeAspect="1"/>
          </p:cNvPicPr>
          <p:nvPr/>
        </p:nvPicPr>
        <p:blipFill>
          <a:blip r:embed="rId5"/>
          <a:stretch>
            <a:fillRect/>
          </a:stretch>
        </p:blipFill>
        <p:spPr>
          <a:xfrm>
            <a:off x="5869515" y="981988"/>
            <a:ext cx="3088182" cy="1930113"/>
          </a:xfrm>
          <a:prstGeom prst="rect">
            <a:avLst/>
          </a:prstGeom>
        </p:spPr>
      </p:pic>
      <p:pic>
        <p:nvPicPr>
          <p:cNvPr id="24" name="Picture 23" descr="A blue and orange graph&#10;&#10;Description automatically generated">
            <a:extLst>
              <a:ext uri="{FF2B5EF4-FFF2-40B4-BE49-F238E27FC236}">
                <a16:creationId xmlns:a16="http://schemas.microsoft.com/office/drawing/2014/main" id="{67348777-7165-CB9A-3544-6F5CD8B93264}"/>
              </a:ext>
            </a:extLst>
          </p:cNvPr>
          <p:cNvPicPr>
            <a:picLocks noChangeAspect="1"/>
          </p:cNvPicPr>
          <p:nvPr/>
        </p:nvPicPr>
        <p:blipFill>
          <a:blip r:embed="rId6"/>
          <a:stretch>
            <a:fillRect/>
          </a:stretch>
        </p:blipFill>
        <p:spPr>
          <a:xfrm>
            <a:off x="5856945" y="2858636"/>
            <a:ext cx="3210856" cy="2006785"/>
          </a:xfrm>
          <a:prstGeom prst="rect">
            <a:avLst/>
          </a:prstGeom>
        </p:spPr>
      </p:pic>
      <p:sp>
        <p:nvSpPr>
          <p:cNvPr id="25" name="TextBox 24">
            <a:extLst>
              <a:ext uri="{FF2B5EF4-FFF2-40B4-BE49-F238E27FC236}">
                <a16:creationId xmlns:a16="http://schemas.microsoft.com/office/drawing/2014/main" id="{2538472A-4658-3460-61F2-CA4D4AAB093C}"/>
              </a:ext>
            </a:extLst>
          </p:cNvPr>
          <p:cNvSpPr txBox="1"/>
          <p:nvPr/>
        </p:nvSpPr>
        <p:spPr>
          <a:xfrm>
            <a:off x="2463458" y="786114"/>
            <a:ext cx="1409360" cy="307777"/>
          </a:xfrm>
          <a:prstGeom prst="rect">
            <a:avLst/>
          </a:prstGeom>
          <a:noFill/>
        </p:spPr>
        <p:txBody>
          <a:bodyPr wrap="none" rtlCol="0">
            <a:spAutoFit/>
          </a:bodyPr>
          <a:lstStyle/>
          <a:p>
            <a:r>
              <a:rPr lang="en-NL" dirty="0"/>
              <a:t>Baseline Model</a:t>
            </a:r>
          </a:p>
        </p:txBody>
      </p:sp>
      <p:sp>
        <p:nvSpPr>
          <p:cNvPr id="26" name="TextBox 25">
            <a:extLst>
              <a:ext uri="{FF2B5EF4-FFF2-40B4-BE49-F238E27FC236}">
                <a16:creationId xmlns:a16="http://schemas.microsoft.com/office/drawing/2014/main" id="{B6F8BE05-62EB-CBBA-AD63-CDCB0CC52C1A}"/>
              </a:ext>
            </a:extLst>
          </p:cNvPr>
          <p:cNvSpPr txBox="1"/>
          <p:nvPr/>
        </p:nvSpPr>
        <p:spPr>
          <a:xfrm>
            <a:off x="6788274" y="718066"/>
            <a:ext cx="1250663" cy="307777"/>
          </a:xfrm>
          <a:prstGeom prst="rect">
            <a:avLst/>
          </a:prstGeom>
          <a:noFill/>
        </p:spPr>
        <p:txBody>
          <a:bodyPr wrap="none" rtlCol="0">
            <a:spAutoFit/>
          </a:bodyPr>
          <a:lstStyle/>
          <a:p>
            <a:r>
              <a:rPr lang="en-NL" dirty="0"/>
              <a:t>DDQN Model</a:t>
            </a:r>
          </a:p>
        </p:txBody>
      </p:sp>
    </p:spTree>
    <p:extLst>
      <p:ext uri="{BB962C8B-B14F-4D97-AF65-F5344CB8AC3E}">
        <p14:creationId xmlns:p14="http://schemas.microsoft.com/office/powerpoint/2010/main" val="1659322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Conclusion and Future Directions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96346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Impact of Findings:</a:t>
            </a:r>
            <a:r>
              <a:rPr sz="1300" b="0" i="0">
                <a:solidFill>
                  <a:srgbClr val="616161"/>
                </a:solidFill>
                <a:latin typeface="Proxima Nova"/>
              </a:rPr>
              <a:t> The study validates the effectiveness of integrating DDQN with social attention, marking a significant step in autonomous driving research.</a:t>
            </a:r>
          </a:p>
          <a:p>
            <a:pPr marL="228600" lvl="1" indent="-91440" algn="l">
              <a:spcBef>
                <a:spcPts val="1200"/>
              </a:spcBef>
              <a:spcAft>
                <a:spcPts val="0"/>
              </a:spcAft>
              <a:buSzPct val="100000"/>
              <a:buFont typeface="Arial"/>
              <a:buChar char="•"/>
            </a:pPr>
            <a:r>
              <a:rPr sz="1300" b="1" i="0">
                <a:solidFill>
                  <a:srgbClr val="616161"/>
                </a:solidFill>
                <a:latin typeface="Proxima Nova"/>
              </a:rPr>
              <a:t>Future Research:</a:t>
            </a:r>
            <a:r>
              <a:rPr sz="1300" b="0" i="0">
                <a:solidFill>
                  <a:srgbClr val="616161"/>
                </a:solidFill>
                <a:latin typeface="Proxima Nova"/>
              </a:rPr>
              <a:t> Future studies will explore further enhancements in simulation fidelity and the integration of real-world data for more robust models.</a:t>
            </a:r>
          </a:p>
          <a:p>
            <a:pPr marL="228600" lvl="1" indent="-91440" algn="l">
              <a:spcBef>
                <a:spcPts val="1200"/>
              </a:spcBef>
              <a:spcAft>
                <a:spcPts val="0"/>
              </a:spcAft>
              <a:buSzPct val="100000"/>
              <a:buFont typeface="Arial"/>
              <a:buChar char="•"/>
            </a:pPr>
            <a:r>
              <a:rPr sz="1300" b="1" i="0">
                <a:solidFill>
                  <a:srgbClr val="616161"/>
                </a:solidFill>
                <a:latin typeface="Proxima Nova"/>
              </a:rPr>
              <a:t>Technological Advancements:</a:t>
            </a:r>
            <a:r>
              <a:rPr sz="1300" b="0" i="0">
                <a:solidFill>
                  <a:srgbClr val="616161"/>
                </a:solidFill>
                <a:latin typeface="Proxima Nova"/>
              </a:rPr>
              <a:t> Continued development in this area has the potential to dramatically improve safety and efficiency in autonomous vehicle navigation.</a:t>
            </a:r>
          </a:p>
          <a:p>
            <a:endParaRPr sz="1300" b="0" i="0">
              <a:solidFill>
                <a:srgbClr val="616161"/>
              </a:solidFill>
              <a:latin typeface="Proxima Nova"/>
            </a:endParaRPr>
          </a:p>
        </p:txBody>
      </p:sp>
      <p:sp>
        <p:nvSpPr>
          <p:cNvPr id="8" name="Rectangle 7"/>
          <p:cNvSpPr/>
          <p:nvPr/>
        </p:nvSpPr>
        <p:spPr>
          <a:xfrm>
            <a:off x="47244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ywy07h_h.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724400" y="3944242"/>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Matthias Speicher on Unsplash</a:t>
            </a: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63D297"/>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445</TotalTime>
  <Words>556</Words>
  <Application>Microsoft Macintosh PowerPoint</Application>
  <PresentationFormat>On-screen Show (16:9)</PresentationFormat>
  <Paragraphs>33</Paragraphs>
  <Slides>6</Slides>
  <Notes>1</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Proxima Nova</vt:lpstr>
      <vt:lpstr>Arial</vt:lpstr>
      <vt:lpstr>Spearmint</vt:lpstr>
      <vt:lpstr>Social DriveNet: Integrating DDQN with Social Attention for Autonomous Traffic Navigation</vt:lpstr>
      <vt:lpstr>Problem Definition</vt:lpstr>
      <vt:lpstr>Solution Method</vt:lpstr>
      <vt:lpstr>Results</vt:lpstr>
      <vt:lpstr>Results</vt:lpstr>
      <vt:lpstr>Conclusion and Future Directions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DriveNet: Integrating DDQN with Social Attention for Autonomous Traffic Navigation</dc:title>
  <cp:lastModifiedBy>Leone Lage Perdigao</cp:lastModifiedBy>
  <cp:revision>4</cp:revision>
  <dcterms:modified xsi:type="dcterms:W3CDTF">2024-05-01T21:41:34Z</dcterms:modified>
</cp:coreProperties>
</file>